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57" r:id="rId3"/>
    <p:sldId id="258" r:id="rId4"/>
    <p:sldId id="259" r:id="rId5"/>
    <p:sldId id="260" r:id="rId6"/>
    <p:sldId id="268" r:id="rId7"/>
    <p:sldId id="269" r:id="rId8"/>
    <p:sldId id="270" r:id="rId9"/>
    <p:sldId id="271" r:id="rId10"/>
    <p:sldId id="272" r:id="rId11"/>
    <p:sldId id="273" r:id="rId12"/>
    <p:sldId id="274" r:id="rId13"/>
    <p:sldId id="275" r:id="rId14"/>
    <p:sldId id="276" r:id="rId15"/>
    <p:sldId id="277" r:id="rId16"/>
    <p:sldId id="278" r:id="rId17"/>
    <p:sldId id="261" r:id="rId18"/>
    <p:sldId id="262" r:id="rId19"/>
    <p:sldId id="263" r:id="rId20"/>
    <p:sldId id="264" r:id="rId21"/>
    <p:sldId id="265" r:id="rId22"/>
    <p:sldId id="266" r:id="rId23"/>
    <p:sldId id="267" r:id="rId2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p:cViewPr varScale="1">
        <p:scale>
          <a:sx n="68" d="100"/>
          <a:sy n="68" d="100"/>
        </p:scale>
        <p:origin x="13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18.04.2024</a:t>
            </a:fld>
            <a:endParaRPr lang="tr-TR"/>
          </a:p>
        </p:txBody>
      </p:sp>
      <p:sp>
        <p:nvSpPr>
          <p:cNvPr id="4" name="Alt Bilgi Yer Tutucusu 3">
            <a:extLst>
              <a:ext uri="{FF2B5EF4-FFF2-40B4-BE49-F238E27FC236}">
                <a16:creationId xmlns:a16="http://schemas.microsoft.com/office/drawing/2014/main"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 için tıklatın</a:t>
            </a:r>
          </a:p>
        </p:txBody>
      </p:sp>
      <p:sp>
        <p:nvSpPr>
          <p:cNvPr id="3" name="Alt Başlık 2">
            <a:extLst>
              <a:ext uri="{FF2B5EF4-FFF2-40B4-BE49-F238E27FC236}">
                <a16:creationId xmlns:a16="http://schemas.microsoft.com/office/drawing/2014/main"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a:extLst>
              <a:ext uri="{FF2B5EF4-FFF2-40B4-BE49-F238E27FC236}">
                <a16:creationId xmlns:a16="http://schemas.microsoft.com/office/drawing/2014/main"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2D9801B3-D8C9-443D-AFA1-C8E352C699AD}"/>
              </a:ext>
            </a:extLst>
          </p:cNvPr>
          <p:cNvSpPr>
            <a:spLocks noGrp="1"/>
          </p:cNvSpPr>
          <p:nvPr>
            <p:ph type="title"/>
          </p:nvPr>
        </p:nvSpPr>
        <p:spPr/>
        <p:txBody>
          <a:bodyPr/>
          <a:lstStyle/>
          <a:p>
            <a:r>
              <a:rPr lang="tr-TR"/>
              <a:t>Asıl başlık stili için tıklatın</a:t>
            </a:r>
          </a:p>
        </p:txBody>
      </p:sp>
      <p:sp>
        <p:nvSpPr>
          <p:cNvPr id="3" name="Dikey Metin Yer Tutucusu 2">
            <a:extLst>
              <a:ext uri="{FF2B5EF4-FFF2-40B4-BE49-F238E27FC236}">
                <a16:creationId xmlns:a16="http://schemas.microsoft.com/office/drawing/2014/main" id="{9212BA58-6D5E-45A1-8BB2-B58B764336DF}"/>
              </a:ext>
            </a:extLst>
          </p:cNvPr>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a16="http://schemas.microsoft.com/office/drawing/2014/main" id="{F60D4DFA-8B07-484B-89F1-D97C917C1B9D}"/>
              </a:ext>
            </a:extLst>
          </p:cNvPr>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a:extLst>
              <a:ext uri="{FF2B5EF4-FFF2-40B4-BE49-F238E27FC236}">
                <a16:creationId xmlns:a16="http://schemas.microsoft.com/office/drawing/2014/main" id="{6407E197-D18E-4AAA-98CB-38D89A2A056D}"/>
              </a:ext>
            </a:extLst>
          </p:cNvPr>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42D4F82A-8FE9-41CF-A790-97BBBD58FF37}"/>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16F19FC7-2638-4BB7-A0CC-8A82FB887288}"/>
              </a:ext>
            </a:extLst>
          </p:cNvPr>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a:t>Asıl başlık stili için tıklatın</a:t>
            </a:r>
          </a:p>
        </p:txBody>
      </p:sp>
      <p:sp>
        <p:nvSpPr>
          <p:cNvPr id="3" name="Metin Yer Tutucusu 2">
            <a:extLst>
              <a:ext uri="{FF2B5EF4-FFF2-40B4-BE49-F238E27FC236}">
                <a16:creationId xmlns:a16="http://schemas.microsoft.com/office/drawing/2014/main"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30FE0336-BADE-47BD-BE6A-990E6F66DC40}"/>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3F923556-F8E4-4F08-A1F2-94F024C0FCA6}"/>
              </a:ext>
            </a:extLst>
          </p:cNvPr>
          <p:cNvSpPr>
            <a:spLocks noGrp="1"/>
          </p:cNvSpPr>
          <p:nvPr>
            <p:ph sz="half" idx="1"/>
          </p:nvPr>
        </p:nvSpPr>
        <p:spPr>
          <a:xfrm>
            <a:off x="457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3FB7E4D-A16F-488A-B333-8301C72390D0}"/>
              </a:ext>
            </a:extLst>
          </p:cNvPr>
          <p:cNvSpPr>
            <a:spLocks noGrp="1"/>
          </p:cNvSpPr>
          <p:nvPr>
            <p:ph sz="half" idx="2"/>
          </p:nvPr>
        </p:nvSpPr>
        <p:spPr>
          <a:xfrm>
            <a:off x="4648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a16="http://schemas.microsoft.com/office/drawing/2014/main"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5389893-28F9-455C-A1FC-27E27109A98A}"/>
              </a:ext>
            </a:extLst>
          </p:cNvPr>
          <p:cNvSpPr>
            <a:spLocks noGrp="1"/>
          </p:cNvSpPr>
          <p:nvPr>
            <p:ph type="title"/>
          </p:nvPr>
        </p:nvSpPr>
        <p:spPr>
          <a:xfrm>
            <a:off x="630238" y="365125"/>
            <a:ext cx="7886700" cy="1325563"/>
          </a:xfrm>
        </p:spPr>
        <p:txBody>
          <a:bodyPr/>
          <a:lstStyle/>
          <a:p>
            <a:r>
              <a:rPr lang="tr-TR"/>
              <a:t>Asıl başlık stili için tıklatın</a:t>
            </a:r>
          </a:p>
        </p:txBody>
      </p:sp>
      <p:sp>
        <p:nvSpPr>
          <p:cNvPr id="3" name="Metin Yer Tutucusu 2">
            <a:extLst>
              <a:ext uri="{FF2B5EF4-FFF2-40B4-BE49-F238E27FC236}">
                <a16:creationId xmlns:a16="http://schemas.microsoft.com/office/drawing/2014/main"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a:extLst>
              <a:ext uri="{FF2B5EF4-FFF2-40B4-BE49-F238E27FC236}">
                <a16:creationId xmlns:a16="http://schemas.microsoft.com/office/drawing/2014/main" id="{B7A13075-96FD-4858-A466-15ABF643609F}"/>
              </a:ext>
            </a:extLst>
          </p:cNvPr>
          <p:cNvSpPr>
            <a:spLocks noGrp="1"/>
          </p:cNvSpPr>
          <p:nvPr>
            <p:ph sz="half" idx="2"/>
          </p:nvPr>
        </p:nvSpPr>
        <p:spPr>
          <a:xfrm>
            <a:off x="630238" y="2505075"/>
            <a:ext cx="386873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a:extLst>
              <a:ext uri="{FF2B5EF4-FFF2-40B4-BE49-F238E27FC236}">
                <a16:creationId xmlns:a16="http://schemas.microsoft.com/office/drawing/2014/main" id="{087132E1-2F48-4174-8193-87E5C0AE16F1}"/>
              </a:ext>
            </a:extLst>
          </p:cNvPr>
          <p:cNvSpPr>
            <a:spLocks noGrp="1"/>
          </p:cNvSpPr>
          <p:nvPr>
            <p:ph sz="quarter" idx="4"/>
          </p:nvPr>
        </p:nvSpPr>
        <p:spPr>
          <a:xfrm>
            <a:off x="4629150" y="2505075"/>
            <a:ext cx="38877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a16="http://schemas.microsoft.com/office/drawing/2014/main"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a16="http://schemas.microsoft.com/office/drawing/2014/main"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FB983A-9774-46FC-AB7D-63F42A520EF6}"/>
              </a:ext>
            </a:extLst>
          </p:cNvPr>
          <p:cNvSpPr>
            <a:spLocks noGrp="1"/>
          </p:cNvSpPr>
          <p:nvPr>
            <p:ph type="title"/>
          </p:nvPr>
        </p:nvSpPr>
        <p:spPr/>
        <p:txBody>
          <a:bodyPr/>
          <a:lstStyle/>
          <a:p>
            <a:r>
              <a:rPr lang="tr-TR"/>
              <a:t>Asıl başlık stili için tıklatın</a:t>
            </a:r>
          </a:p>
        </p:txBody>
      </p:sp>
      <p:sp>
        <p:nvSpPr>
          <p:cNvPr id="3" name="Veri Yer Tutucusu 2">
            <a:extLst>
              <a:ext uri="{FF2B5EF4-FFF2-40B4-BE49-F238E27FC236}">
                <a16:creationId xmlns:a16="http://schemas.microsoft.com/office/drawing/2014/main"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a16="http://schemas.microsoft.com/office/drawing/2014/main"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a16="http://schemas.microsoft.com/office/drawing/2014/main"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a16="http://schemas.microsoft.com/office/drawing/2014/main"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a16="http://schemas.microsoft.com/office/drawing/2014/main"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a16="http://schemas.microsoft.com/office/drawing/2014/main"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a16="http://schemas.microsoft.com/office/drawing/2014/main"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a16="http://schemas.microsoft.com/office/drawing/2014/main"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İçerik Yer Tutucusu 2">
            <a:extLst>
              <a:ext uri="{FF2B5EF4-FFF2-40B4-BE49-F238E27FC236}">
                <a16:creationId xmlns:a16="http://schemas.microsoft.com/office/drawing/2014/main"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Resim Yer Tutucusu 2">
            <a:extLst>
              <a:ext uri="{FF2B5EF4-FFF2-40B4-BE49-F238E27FC236}">
                <a16:creationId xmlns:a16="http://schemas.microsoft.com/office/drawing/2014/main"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a:extLst>
              <a:ext uri="{FF2B5EF4-FFF2-40B4-BE49-F238E27FC236}">
                <a16:creationId xmlns:a16="http://schemas.microsoft.com/office/drawing/2014/main"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a16="http://schemas.microsoft.com/office/drawing/2014/main"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a16="http://schemas.microsoft.com/office/drawing/2014/main"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id="{F38C432D-5372-448E-9829-E0F45631D439}"/>
              </a:ext>
            </a:extLst>
          </p:cNvPr>
          <p:cNvSpPr>
            <a:spLocks noGrp="1" noChangeArrowheads="1"/>
          </p:cNvSpPr>
          <p:nvPr>
            <p:ph type="subTitle" idx="1"/>
          </p:nvPr>
        </p:nvSpPr>
        <p:spPr>
          <a:xfrm>
            <a:off x="3048000" y="2564904"/>
            <a:ext cx="6096000" cy="1368152"/>
          </a:xfrm>
        </p:spPr>
        <p:txBody>
          <a:bodyPr/>
          <a:lstStyle/>
          <a:p>
            <a:pPr>
              <a:lnSpc>
                <a:spcPct val="90000"/>
              </a:lnSpc>
            </a:pPr>
            <a:r>
              <a:rPr lang="tr-TR" altLang="tr-TR" sz="3200" b="1" dirty="0"/>
              <a:t>BÜRO YÖNETİMİ VE YÖNETİCİ ASİSTANLIĞI PROGRAMI</a:t>
            </a:r>
          </a:p>
        </p:txBody>
      </p:sp>
      <p:sp>
        <p:nvSpPr>
          <p:cNvPr id="6" name="Rectangle 8">
            <a:extLst>
              <a:ext uri="{FF2B5EF4-FFF2-40B4-BE49-F238E27FC236}">
                <a16:creationId xmlns:a16="http://schemas.microsoft.com/office/drawing/2014/main" id="{40919079-B759-42A8-9F3B-9A1143AB97DE}"/>
              </a:ext>
            </a:extLst>
          </p:cNvPr>
          <p:cNvSpPr txBox="1">
            <a:spLocks noChangeArrowheads="1"/>
          </p:cNvSpPr>
          <p:nvPr/>
        </p:nvSpPr>
        <p:spPr bwMode="auto">
          <a:xfrm>
            <a:off x="2411761" y="1143000"/>
            <a:ext cx="6980814"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a:t>HAVZA MESLEK YÜKSEKOKULU</a:t>
            </a:r>
          </a:p>
        </p:txBody>
      </p:sp>
      <p:sp>
        <p:nvSpPr>
          <p:cNvPr id="7" name="Rectangle 8">
            <a:extLst>
              <a:ext uri="{FF2B5EF4-FFF2-40B4-BE49-F238E27FC236}">
                <a16:creationId xmlns:a16="http://schemas.microsoft.com/office/drawing/2014/main" id="{FA81E1F3-CB27-487C-8780-092A73586388}"/>
              </a:ext>
            </a:extLst>
          </p:cNvPr>
          <p:cNvSpPr txBox="1">
            <a:spLocks noChangeArrowheads="1"/>
          </p:cNvSpPr>
          <p:nvPr/>
        </p:nvSpPr>
        <p:spPr bwMode="auto">
          <a:xfrm>
            <a:off x="3048000" y="47244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b="1" i="1" dirty="0"/>
              <a:t>BYA126-İnsan Kaynakları Yönetimi</a:t>
            </a:r>
          </a:p>
        </p:txBody>
      </p:sp>
      <p:sp>
        <p:nvSpPr>
          <p:cNvPr id="8" name="Rectangle 8">
            <a:extLst>
              <a:ext uri="{FF2B5EF4-FFF2-40B4-BE49-F238E27FC236}">
                <a16:creationId xmlns:a16="http://schemas.microsoft.com/office/drawing/2014/main" id="{2B89DD1B-66F7-4797-94FB-C51343EB1C18}"/>
              </a:ext>
            </a:extLst>
          </p:cNvPr>
          <p:cNvSpPr txBox="1">
            <a:spLocks noChangeArrowheads="1"/>
          </p:cNvSpPr>
          <p:nvPr/>
        </p:nvSpPr>
        <p:spPr bwMode="auto">
          <a:xfrm>
            <a:off x="3048000" y="53340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000" b="1" i="1" dirty="0" err="1">
                <a:solidFill>
                  <a:schemeClr val="bg1">
                    <a:lumMod val="50000"/>
                  </a:schemeClr>
                </a:solidFill>
              </a:rPr>
              <a:t>Öğr</a:t>
            </a:r>
            <a:r>
              <a:rPr lang="tr-TR" altLang="tr-TR" sz="2000" b="1" i="1" dirty="0">
                <a:solidFill>
                  <a:schemeClr val="bg1">
                    <a:lumMod val="50000"/>
                  </a:schemeClr>
                </a:solidFill>
              </a:rPr>
              <a:t>. Gör. Derya KABASAKAL ŞAHİN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Bilimsellik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r>
              <a:rPr lang="tr-TR" sz="2800" dirty="0"/>
              <a:t>Çağımızda insan kaynakları çalışmalarına ilişkin bilgi ve beceriler oldukça gelişmiştir. Bütün bu çalışmaların bilimsel olarak irdelenmesi ve örgüte bilgi olarak kazandırılması insan kaynakları yönetiminin önem verdiği konular arasında yer almaktadır. </a:t>
            </a:r>
          </a:p>
          <a:p>
            <a:pPr>
              <a:spcBef>
                <a:spcPts val="0"/>
              </a:spcBef>
              <a:spcAft>
                <a:spcPts val="600"/>
              </a:spcAft>
            </a:pPr>
            <a:r>
              <a:rPr lang="tr-TR" sz="2800" dirty="0"/>
              <a:t>İnsan kaynakları merkezi çalışmalarının kaynağını oluşturan başlıca gücün bilimsellik olması gerekmektedir.</a:t>
            </a:r>
          </a:p>
        </p:txBody>
      </p:sp>
    </p:spTree>
    <p:extLst>
      <p:ext uri="{BB962C8B-B14F-4D97-AF65-F5344CB8AC3E}">
        <p14:creationId xmlns:p14="http://schemas.microsoft.com/office/powerpoint/2010/main" val="1232008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Yeterlik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r>
              <a:rPr lang="tr-TR" sz="2400" b="1" u="sng" dirty="0"/>
              <a:t>Liyakat</a:t>
            </a:r>
            <a:r>
              <a:rPr lang="tr-TR" sz="2400" dirty="0"/>
              <a:t>, </a:t>
            </a:r>
            <a:r>
              <a:rPr lang="tr-TR" sz="2400" i="1" dirty="0"/>
              <a:t>bir kimsenin, kendisine iş verilmeye uygunluk, </a:t>
            </a:r>
            <a:r>
              <a:rPr lang="tr-TR" sz="2400" i="1" dirty="0" err="1"/>
              <a:t>yaraşırlık</a:t>
            </a:r>
            <a:r>
              <a:rPr lang="tr-TR" sz="2400" i="1" dirty="0"/>
              <a:t> durumu</a:t>
            </a:r>
            <a:r>
              <a:rPr lang="tr-TR" sz="2400" dirty="0"/>
              <a:t> şeklinde tanımlanır.</a:t>
            </a:r>
          </a:p>
          <a:p>
            <a:pPr>
              <a:spcBef>
                <a:spcPts val="0"/>
              </a:spcBef>
              <a:spcAft>
                <a:spcPts val="600"/>
              </a:spcAft>
            </a:pPr>
            <a:r>
              <a:rPr lang="tr-TR" sz="2400" dirty="0"/>
              <a:t>Yeterlilik ilkesi, geniş ve dar anlamda olmak üzere iki farklı yaklaşımla değerlendirilmiştir:</a:t>
            </a:r>
          </a:p>
          <a:p>
            <a:pPr>
              <a:spcBef>
                <a:spcPts val="0"/>
              </a:spcBef>
              <a:spcAft>
                <a:spcPts val="600"/>
              </a:spcAft>
            </a:pPr>
            <a:r>
              <a:rPr lang="tr-TR" sz="2400" dirty="0"/>
              <a:t>Dar anlamda yeterlilik ilkesi, göreve en uygun insanın getirilmesini ifade etmektedir. Daha açık bir ifadeyle, işe alımda ve görevlendirmede o işin gereklerini taşıyan en yetenekli kişilerin seçilmesi anlamına gelir.</a:t>
            </a:r>
          </a:p>
          <a:p>
            <a:pPr>
              <a:spcBef>
                <a:spcPts val="0"/>
              </a:spcBef>
              <a:spcAft>
                <a:spcPts val="600"/>
              </a:spcAft>
            </a:pPr>
            <a:r>
              <a:rPr lang="tr-TR" sz="2400" dirty="0"/>
              <a:t>Geniş anlamda ise etkin ve verimli bir personel sisteminin kurulmasına olanak sağlayan kural ve uygulamaların bütünü olarak ifade edilir. </a:t>
            </a:r>
          </a:p>
        </p:txBody>
      </p:sp>
    </p:spTree>
    <p:extLst>
      <p:ext uri="{BB962C8B-B14F-4D97-AF65-F5344CB8AC3E}">
        <p14:creationId xmlns:p14="http://schemas.microsoft.com/office/powerpoint/2010/main" val="1934320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Kariyer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400" dirty="0"/>
          </a:p>
          <a:p>
            <a:pPr>
              <a:spcBef>
                <a:spcPts val="0"/>
              </a:spcBef>
              <a:spcAft>
                <a:spcPts val="600"/>
              </a:spcAft>
            </a:pPr>
            <a:r>
              <a:rPr lang="tr-TR" sz="2400" dirty="0"/>
              <a:t>İnsan kaynakları merkezi çalışanlara kariyer fırsatı yaratma konusunda çalışmalar düzenlemeli ve çalışanları bilgilendirmelidir.</a:t>
            </a:r>
          </a:p>
          <a:p>
            <a:pPr>
              <a:spcBef>
                <a:spcPts val="0"/>
              </a:spcBef>
              <a:spcAft>
                <a:spcPts val="600"/>
              </a:spcAft>
            </a:pPr>
            <a:r>
              <a:rPr lang="tr-TR" sz="2400" dirty="0"/>
              <a:t>Kariyer yaşam boyu süren bir iştir. </a:t>
            </a:r>
          </a:p>
          <a:p>
            <a:pPr>
              <a:spcBef>
                <a:spcPts val="0"/>
              </a:spcBef>
              <a:spcAft>
                <a:spcPts val="600"/>
              </a:spcAft>
            </a:pPr>
            <a:r>
              <a:rPr lang="tr-TR" sz="2400" dirty="0"/>
              <a:t>Kariyer sistemi işe yönelik kariyer sistemi ve kişiye yönelik kariyer sistemi olarak ikiye ayrılır. </a:t>
            </a:r>
          </a:p>
          <a:p>
            <a:pPr>
              <a:spcBef>
                <a:spcPts val="0"/>
              </a:spcBef>
              <a:spcAft>
                <a:spcPts val="600"/>
              </a:spcAft>
            </a:pPr>
            <a:endParaRPr lang="tr-TR" sz="2400" dirty="0"/>
          </a:p>
        </p:txBody>
      </p:sp>
    </p:spTree>
    <p:extLst>
      <p:ext uri="{BB962C8B-B14F-4D97-AF65-F5344CB8AC3E}">
        <p14:creationId xmlns:p14="http://schemas.microsoft.com/office/powerpoint/2010/main" val="3450174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Eşitlik ilkesi </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400" dirty="0"/>
          </a:p>
          <a:p>
            <a:pPr>
              <a:spcBef>
                <a:spcPts val="0"/>
              </a:spcBef>
              <a:spcAft>
                <a:spcPts val="600"/>
              </a:spcAft>
            </a:pPr>
            <a:r>
              <a:rPr lang="tr-TR" sz="2400" dirty="0"/>
              <a:t>İşletmelerde işe alma ve işte ilerleme konularında personelin beceri, bilgi, teknik donanım, kişilik ve yeteneklerinin dışında başka kriterlere göre değerlendirme yapmamak gerekmektedir.</a:t>
            </a:r>
          </a:p>
          <a:p>
            <a:pPr>
              <a:spcBef>
                <a:spcPts val="0"/>
              </a:spcBef>
              <a:spcAft>
                <a:spcPts val="600"/>
              </a:spcAft>
            </a:pPr>
            <a:endParaRPr lang="tr-TR" sz="2400" dirty="0"/>
          </a:p>
        </p:txBody>
      </p:sp>
    </p:spTree>
    <p:extLst>
      <p:ext uri="{BB962C8B-B14F-4D97-AF65-F5344CB8AC3E}">
        <p14:creationId xmlns:p14="http://schemas.microsoft.com/office/powerpoint/2010/main" val="288639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Güvence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400" dirty="0"/>
          </a:p>
          <a:p>
            <a:pPr>
              <a:spcBef>
                <a:spcPts val="0"/>
              </a:spcBef>
              <a:spcAft>
                <a:spcPts val="600"/>
              </a:spcAft>
            </a:pPr>
            <a:r>
              <a:rPr lang="tr-TR" sz="2400" dirty="0"/>
              <a:t>Personelin başarılı olduğu sürece, işletmenin ve kanunların koyduğu kuralları ihlal etmediği sürece işini, işyerindeki haklarını yitirmemesi ve </a:t>
            </a:r>
            <a:r>
              <a:rPr lang="tr-TR" sz="2400" dirty="0" err="1"/>
              <a:t>mevkisini</a:t>
            </a:r>
            <a:r>
              <a:rPr lang="tr-TR" sz="2400" dirty="0"/>
              <a:t> koruması anlamına gelir.</a:t>
            </a:r>
          </a:p>
          <a:p>
            <a:pPr>
              <a:spcBef>
                <a:spcPts val="0"/>
              </a:spcBef>
              <a:spcAft>
                <a:spcPts val="600"/>
              </a:spcAft>
            </a:pPr>
            <a:r>
              <a:rPr lang="tr-TR" sz="2400" dirty="0"/>
              <a:t>İki tür güvenceden bahsedilebilir. Bunlar; </a:t>
            </a:r>
            <a:r>
              <a:rPr lang="tr-TR" sz="2400" b="1" u="sng" dirty="0"/>
              <a:t>iş güvencesi</a:t>
            </a:r>
            <a:r>
              <a:rPr lang="tr-TR" sz="2400" dirty="0"/>
              <a:t> ve </a:t>
            </a:r>
            <a:r>
              <a:rPr lang="tr-TR" sz="2400" b="1" u="sng" dirty="0"/>
              <a:t>makam güvencesi</a:t>
            </a:r>
            <a:r>
              <a:rPr lang="tr-TR" sz="2400" dirty="0"/>
              <a:t>dir.</a:t>
            </a:r>
          </a:p>
          <a:p>
            <a:pPr>
              <a:spcBef>
                <a:spcPts val="0"/>
              </a:spcBef>
              <a:spcAft>
                <a:spcPts val="600"/>
              </a:spcAft>
            </a:pPr>
            <a:r>
              <a:rPr lang="tr-TR" sz="2400" dirty="0"/>
              <a:t>İş güvencesi, kişinin haklı bir neden olmaksızın işten çıkarılmamasını ifade ederken, makam güvencesi ise kişinin yükseldiği makamdaki görevini koruyabilmesini ifade etmektedir.</a:t>
            </a:r>
          </a:p>
        </p:txBody>
      </p:sp>
    </p:spTree>
    <p:extLst>
      <p:ext uri="{BB962C8B-B14F-4D97-AF65-F5344CB8AC3E}">
        <p14:creationId xmlns:p14="http://schemas.microsoft.com/office/powerpoint/2010/main" val="1487239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Tarafsızlık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400" dirty="0"/>
          </a:p>
          <a:p>
            <a:pPr>
              <a:spcBef>
                <a:spcPts val="0"/>
              </a:spcBef>
              <a:spcAft>
                <a:spcPts val="600"/>
              </a:spcAft>
            </a:pPr>
            <a:r>
              <a:rPr lang="tr-TR" sz="2400" dirty="0" err="1"/>
              <a:t>İKY'nin</a:t>
            </a:r>
            <a:r>
              <a:rPr lang="tr-TR" sz="2400" dirty="0"/>
              <a:t> çalışmalarına bakıldığında sürekli olarak insanları değerlendirmeyi ve yönetmeyi içerdiğini görebiliriz. Bu işler sırasında merkezin kişileri tarafsız biçimde değerlendirmesi, gerekliliğin ötesinde zorunluluktur. </a:t>
            </a:r>
          </a:p>
          <a:p>
            <a:pPr>
              <a:spcBef>
                <a:spcPts val="0"/>
              </a:spcBef>
              <a:spcAft>
                <a:spcPts val="600"/>
              </a:spcAft>
            </a:pPr>
            <a:r>
              <a:rPr lang="tr-TR" sz="2400" dirty="0"/>
              <a:t>Bu konudaki en küçük güvensizlik belirtisi, insan kaynakları merkezinin çalışmalarını sekteye uğratır. </a:t>
            </a:r>
          </a:p>
          <a:p>
            <a:pPr>
              <a:spcBef>
                <a:spcPts val="0"/>
              </a:spcBef>
              <a:spcAft>
                <a:spcPts val="600"/>
              </a:spcAft>
            </a:pPr>
            <a:endParaRPr lang="tr-TR" sz="2400" dirty="0"/>
          </a:p>
        </p:txBody>
      </p:sp>
    </p:spTree>
    <p:extLst>
      <p:ext uri="{BB962C8B-B14F-4D97-AF65-F5344CB8AC3E}">
        <p14:creationId xmlns:p14="http://schemas.microsoft.com/office/powerpoint/2010/main" val="816919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Disiplin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400" dirty="0"/>
          </a:p>
          <a:p>
            <a:pPr>
              <a:spcBef>
                <a:spcPts val="0"/>
              </a:spcBef>
              <a:spcAft>
                <a:spcPts val="600"/>
              </a:spcAft>
            </a:pPr>
            <a:r>
              <a:rPr lang="tr-TR" sz="2400" dirty="0"/>
              <a:t>İnsan kaynakları merkezi çalışmaları, çoğunlukla zamana karşı yapılan çalışmalardır. Diğer yandan insan kaynakları merkezinde çok fazla bilgi akışı söz konusudur. Bu bilgi akışının belirli bir sistem ve disiplin içinde yapılması gereklidir.</a:t>
            </a:r>
          </a:p>
          <a:p>
            <a:pPr>
              <a:spcBef>
                <a:spcPts val="0"/>
              </a:spcBef>
              <a:spcAft>
                <a:spcPts val="600"/>
              </a:spcAft>
            </a:pPr>
            <a:endParaRPr lang="tr-TR" sz="2400" dirty="0"/>
          </a:p>
        </p:txBody>
      </p:sp>
    </p:spTree>
    <p:extLst>
      <p:ext uri="{BB962C8B-B14F-4D97-AF65-F5344CB8AC3E}">
        <p14:creationId xmlns:p14="http://schemas.microsoft.com/office/powerpoint/2010/main" val="1414815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Yetki ve Sorumluluk</a:t>
            </a:r>
          </a:p>
        </p:txBody>
      </p:sp>
      <p:sp>
        <p:nvSpPr>
          <p:cNvPr id="3" name="İçerik Yer Tutucusu 2"/>
          <p:cNvSpPr>
            <a:spLocks noGrp="1"/>
          </p:cNvSpPr>
          <p:nvPr>
            <p:ph idx="1"/>
          </p:nvPr>
        </p:nvSpPr>
        <p:spPr/>
        <p:txBody>
          <a:bodyPr/>
          <a:lstStyle/>
          <a:p>
            <a:r>
              <a:rPr lang="tr-TR" sz="2800" dirty="0"/>
              <a:t>Yetki, yöneticinin diğer çalışanları işe yöneltme, örgütsel amaçlar doğrultusunda işleri, görevleri diğerlerine yaptırma hakkıdır. </a:t>
            </a:r>
          </a:p>
          <a:p>
            <a:r>
              <a:rPr lang="tr-TR" sz="2800" dirty="0"/>
              <a:t>Yetkinin kaynağı yalnızca yöneticinin işletmedeki konumu değil aynı zamanda yöneticinin o işle ilgili bilgisi ve uzmanlığıdır. </a:t>
            </a:r>
          </a:p>
          <a:p>
            <a:r>
              <a:rPr lang="tr-TR" sz="2800" dirty="0"/>
              <a:t>Yetki örgütsel hiyerarşinin en önemli belirleyicisidir.</a:t>
            </a:r>
          </a:p>
        </p:txBody>
      </p:sp>
    </p:spTree>
    <p:extLst>
      <p:ext uri="{BB962C8B-B14F-4D97-AF65-F5344CB8AC3E}">
        <p14:creationId xmlns:p14="http://schemas.microsoft.com/office/powerpoint/2010/main" val="2336772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Üç tür yetki vardır:</a:t>
            </a:r>
          </a:p>
        </p:txBody>
      </p:sp>
      <p:sp>
        <p:nvSpPr>
          <p:cNvPr id="3" name="İçerik Yer Tutucusu 2"/>
          <p:cNvSpPr>
            <a:spLocks noGrp="1"/>
          </p:cNvSpPr>
          <p:nvPr>
            <p:ph idx="1"/>
          </p:nvPr>
        </p:nvSpPr>
        <p:spPr/>
        <p:txBody>
          <a:bodyPr/>
          <a:lstStyle/>
          <a:p>
            <a:r>
              <a:rPr lang="tr-TR" dirty="0"/>
              <a:t>Kurmay yetki</a:t>
            </a:r>
          </a:p>
          <a:p>
            <a:r>
              <a:rPr lang="tr-TR" dirty="0"/>
              <a:t>Fonksiyonel yetki</a:t>
            </a:r>
          </a:p>
          <a:p>
            <a:r>
              <a:rPr lang="tr-TR" dirty="0"/>
              <a:t>Komuta yetkisi</a:t>
            </a:r>
          </a:p>
          <a:p>
            <a:endParaRPr lang="tr-TR" dirty="0"/>
          </a:p>
          <a:p>
            <a:endParaRPr lang="tr-TR" dirty="0"/>
          </a:p>
        </p:txBody>
      </p:sp>
    </p:spTree>
    <p:extLst>
      <p:ext uri="{BB962C8B-B14F-4D97-AF65-F5344CB8AC3E}">
        <p14:creationId xmlns:p14="http://schemas.microsoft.com/office/powerpoint/2010/main" val="3261827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Yetki Devri</a:t>
            </a:r>
          </a:p>
        </p:txBody>
      </p:sp>
      <p:sp>
        <p:nvSpPr>
          <p:cNvPr id="3" name="İçerik Yer Tutucusu 2"/>
          <p:cNvSpPr>
            <a:spLocks noGrp="1"/>
          </p:cNvSpPr>
          <p:nvPr>
            <p:ph idx="1"/>
          </p:nvPr>
        </p:nvSpPr>
        <p:spPr/>
        <p:txBody>
          <a:bodyPr/>
          <a:lstStyle/>
          <a:p>
            <a:r>
              <a:rPr lang="tr-TR" sz="2800" dirty="0"/>
              <a:t>Örgütler büyüdükçe bir yöneticinin kendi başına tüm yönetim işlevlerini gereği gibi yerine getirmesi zorlaşır. </a:t>
            </a:r>
          </a:p>
          <a:p>
            <a:r>
              <a:rPr lang="tr-TR" sz="2800" dirty="0"/>
              <a:t>Bu durumda başka yöneticiler ya da örgütsel birimlerden destek alınması, diğer bir ifade ile yönetim işlevinin başka yöneticiler ya da diğer örgütsel birimlerle paylaşılması gerekmektedir.</a:t>
            </a:r>
          </a:p>
          <a:p>
            <a:endParaRPr lang="tr-TR" sz="2800" dirty="0"/>
          </a:p>
        </p:txBody>
      </p:sp>
    </p:spTree>
    <p:extLst>
      <p:ext uri="{BB962C8B-B14F-4D97-AF65-F5344CB8AC3E}">
        <p14:creationId xmlns:p14="http://schemas.microsoft.com/office/powerpoint/2010/main" val="161393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280B79D-0B02-41AA-A0CB-21D933491A35}"/>
              </a:ext>
            </a:extLst>
          </p:cNvPr>
          <p:cNvSpPr>
            <a:spLocks noGrp="1" noChangeArrowheads="1"/>
          </p:cNvSpPr>
          <p:nvPr>
            <p:ph type="ctrTitle"/>
          </p:nvPr>
        </p:nvSpPr>
        <p:spPr>
          <a:xfrm>
            <a:off x="685800" y="1143000"/>
            <a:ext cx="7772400" cy="1470025"/>
          </a:xfrm>
        </p:spPr>
        <p:txBody>
          <a:bodyPr anchor="ctr"/>
          <a:lstStyle/>
          <a:p>
            <a:r>
              <a:rPr lang="tr-TR" altLang="tr-TR" sz="4400" dirty="0"/>
              <a:t>İnsan Kaynakları Yönetiminde Aşamalar</a:t>
            </a:r>
          </a:p>
        </p:txBody>
      </p:sp>
      <p:sp>
        <p:nvSpPr>
          <p:cNvPr id="6147" name="Rectangle 3">
            <a:extLst>
              <a:ext uri="{FF2B5EF4-FFF2-40B4-BE49-F238E27FC236}">
                <a16:creationId xmlns:a16="http://schemas.microsoft.com/office/drawing/2014/main"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a:t>Hafta-2</a:t>
            </a:r>
          </a:p>
        </p:txBody>
      </p:sp>
      <p:pic>
        <p:nvPicPr>
          <p:cNvPr id="6148"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5CECEE48-2E7C-42F7-BDD0-3BE516D175F6}"/>
              </a:ext>
            </a:extLst>
          </p:cNvPr>
          <p:cNvSpPr txBox="1">
            <a:spLocks noChangeArrowheads="1"/>
          </p:cNvSpPr>
          <p:nvPr/>
        </p:nvSpPr>
        <p:spPr bwMode="auto">
          <a:xfrm>
            <a:off x="1403648" y="2957729"/>
            <a:ext cx="6822132"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altLang="tr-TR" sz="3200" i="1" dirty="0"/>
              <a:t>BYA126-İnsan Kaynakları Yönetimi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Başarılı Bir Yetki Devri İçin:</a:t>
            </a:r>
          </a:p>
        </p:txBody>
      </p:sp>
      <p:sp>
        <p:nvSpPr>
          <p:cNvPr id="3" name="İçerik Yer Tutucusu 2"/>
          <p:cNvSpPr>
            <a:spLocks noGrp="1"/>
          </p:cNvSpPr>
          <p:nvPr>
            <p:ph idx="1"/>
          </p:nvPr>
        </p:nvSpPr>
        <p:spPr/>
        <p:txBody>
          <a:bodyPr/>
          <a:lstStyle/>
          <a:p>
            <a:r>
              <a:rPr lang="tr-TR" dirty="0"/>
              <a:t>Amaçların açıkça belirlenmesi</a:t>
            </a:r>
          </a:p>
          <a:p>
            <a:r>
              <a:rPr lang="tr-TR" dirty="0"/>
              <a:t>Astları iyi seçmek</a:t>
            </a:r>
          </a:p>
          <a:p>
            <a:r>
              <a:rPr lang="tr-TR" dirty="0"/>
              <a:t>Yeterli yetkinin devredilmesi</a:t>
            </a:r>
          </a:p>
          <a:p>
            <a:r>
              <a:rPr lang="tr-TR" dirty="0"/>
              <a:t>Denetim sistemi kurmak</a:t>
            </a:r>
          </a:p>
        </p:txBody>
      </p:sp>
    </p:spTree>
    <p:extLst>
      <p:ext uri="{BB962C8B-B14F-4D97-AF65-F5344CB8AC3E}">
        <p14:creationId xmlns:p14="http://schemas.microsoft.com/office/powerpoint/2010/main" val="1758372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000"/>
              <a:t>Sorumluluk</a:t>
            </a:r>
          </a:p>
        </p:txBody>
      </p:sp>
      <p:sp>
        <p:nvSpPr>
          <p:cNvPr id="3" name="İçerik Yer Tutucusu 2"/>
          <p:cNvSpPr>
            <a:spLocks noGrp="1"/>
          </p:cNvSpPr>
          <p:nvPr>
            <p:ph idx="1"/>
          </p:nvPr>
        </p:nvSpPr>
        <p:spPr/>
        <p:txBody>
          <a:bodyPr/>
          <a:lstStyle/>
          <a:p>
            <a:r>
              <a:rPr lang="tr-TR" sz="2800" dirty="0"/>
              <a:t>Sorumluluk belirlenen faaliyetlerin yerine getirilip getirilmemesi ile ilgili bir hesap verme durumunu yansıtan bir ifadedir. </a:t>
            </a:r>
          </a:p>
          <a:p>
            <a:r>
              <a:rPr lang="tr-TR" sz="2800" dirty="0"/>
              <a:t>Özellikle yetki kullanan ya da kendisine devredilmiş yetkiyi kullanan kişiler için sorumluluk yetki ile beraber gelir. </a:t>
            </a:r>
          </a:p>
          <a:p>
            <a:r>
              <a:rPr lang="tr-TR" sz="2800" dirty="0"/>
              <a:t>Kişi yetkiyi almakla sorumluluk yüklenmiş olur. </a:t>
            </a:r>
          </a:p>
          <a:p>
            <a:endParaRPr lang="tr-TR" sz="2800" dirty="0"/>
          </a:p>
        </p:txBody>
      </p:sp>
    </p:spTree>
    <p:extLst>
      <p:ext uri="{BB962C8B-B14F-4D97-AF65-F5344CB8AC3E}">
        <p14:creationId xmlns:p14="http://schemas.microsoft.com/office/powerpoint/2010/main" val="1551997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İKYde</a:t>
            </a:r>
            <a:r>
              <a:rPr lang="tr-TR" dirty="0"/>
              <a:t> Verimlilik ve Etkinlik Faktörleri</a:t>
            </a:r>
          </a:p>
        </p:txBody>
      </p:sp>
      <p:sp>
        <p:nvSpPr>
          <p:cNvPr id="3" name="İçerik Yer Tutucusu 2"/>
          <p:cNvSpPr>
            <a:spLocks noGrp="1"/>
          </p:cNvSpPr>
          <p:nvPr>
            <p:ph idx="1"/>
          </p:nvPr>
        </p:nvSpPr>
        <p:spPr>
          <a:xfrm>
            <a:off x="457200" y="1855365"/>
            <a:ext cx="8229600" cy="4525963"/>
          </a:xfrm>
        </p:spPr>
        <p:txBody>
          <a:bodyPr/>
          <a:lstStyle/>
          <a:p>
            <a:r>
              <a:rPr lang="tr-TR" sz="2400" dirty="0"/>
              <a:t>Her iş görene kendilerinden ne beklendiği açıklanmalı ve bu beklenti doğrultusunda başarı dereceleri hakkında bilgi verilmeli.</a:t>
            </a:r>
          </a:p>
          <a:p>
            <a:r>
              <a:rPr lang="tr-TR" sz="2400" dirty="0"/>
              <a:t>Çalışanların problemleri dinlenmeli ve çalışanın değeri hakkında kendisiyle konuşulmalı</a:t>
            </a:r>
          </a:p>
          <a:p>
            <a:r>
              <a:rPr lang="tr-TR" sz="2400" dirty="0"/>
              <a:t>Çalışanlar gereken yerde ve zamanda takdir edilmeli</a:t>
            </a:r>
          </a:p>
          <a:p>
            <a:r>
              <a:rPr lang="tr-TR" sz="2400" dirty="0"/>
              <a:t>İş konusunda yapılacak değişikliklerden çalışanlar önceden haberdar edilmeli</a:t>
            </a:r>
          </a:p>
          <a:p>
            <a:r>
              <a:rPr lang="tr-TR" sz="2400" dirty="0"/>
              <a:t>İş görenlerin güveni kazanılmaya çalışılmalı</a:t>
            </a:r>
          </a:p>
        </p:txBody>
      </p:sp>
    </p:spTree>
    <p:extLst>
      <p:ext uri="{BB962C8B-B14F-4D97-AF65-F5344CB8AC3E}">
        <p14:creationId xmlns:p14="http://schemas.microsoft.com/office/powerpoint/2010/main" val="971490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4525963"/>
          </a:xfrm>
        </p:spPr>
        <p:txBody>
          <a:bodyPr/>
          <a:lstStyle/>
          <a:p>
            <a:r>
              <a:rPr lang="tr-TR" sz="2400" dirty="0"/>
              <a:t>İş göreni ilgilendiren plan ve kararlarda onların bilgi ve onayına başvurulmalı</a:t>
            </a:r>
          </a:p>
          <a:p>
            <a:r>
              <a:rPr lang="tr-TR" sz="2400" dirty="0"/>
              <a:t>Yönetici çalışanlarının güçlü ve zayıf yönlerini tanımalı</a:t>
            </a:r>
          </a:p>
          <a:p>
            <a:r>
              <a:rPr lang="tr-TR" sz="2400" dirty="0"/>
              <a:t>İş gören yanlış bir davranışta bulunduğunda bu davranışın altında yatan sebepler bulunmalı, hemen ceza yoluna gidilmemeli</a:t>
            </a:r>
          </a:p>
          <a:p>
            <a:r>
              <a:rPr lang="tr-TR" sz="2400" dirty="0"/>
              <a:t>İş görenlerin görüşlerine değer verilmeli</a:t>
            </a:r>
          </a:p>
          <a:p>
            <a:r>
              <a:rPr lang="tr-TR" sz="2400" dirty="0"/>
              <a:t>Emir verilirken, bir güç gösterisi şeklinde yapılmamalı</a:t>
            </a:r>
          </a:p>
          <a:p>
            <a:r>
              <a:rPr lang="tr-TR" sz="2400" dirty="0"/>
              <a:t>Her işin önemli olduğunu iş görenlere hatırlatılarak, iş görenin bağlılığı artırılmaya çalışılmalı</a:t>
            </a:r>
          </a:p>
          <a:p>
            <a:r>
              <a:rPr lang="tr-TR" sz="2400" dirty="0"/>
              <a:t>Eleştiriler yapıcı olmalı</a:t>
            </a:r>
          </a:p>
          <a:p>
            <a:r>
              <a:rPr lang="tr-TR" sz="2400" dirty="0"/>
              <a:t>Yönetici her zaman diğer çalışanlara örnek olmalı</a:t>
            </a:r>
          </a:p>
          <a:p>
            <a:r>
              <a:rPr lang="tr-TR" sz="2400" dirty="0"/>
              <a:t>Olanaklar dahilinde her zaman şikayetler dinlenmeli</a:t>
            </a:r>
          </a:p>
          <a:p>
            <a:endParaRPr lang="tr-TR" sz="2400" dirty="0"/>
          </a:p>
          <a:p>
            <a:endParaRPr lang="tr-TR" sz="2400" dirty="0"/>
          </a:p>
        </p:txBody>
      </p:sp>
    </p:spTree>
    <p:extLst>
      <p:ext uri="{BB962C8B-B14F-4D97-AF65-F5344CB8AC3E}">
        <p14:creationId xmlns:p14="http://schemas.microsoft.com/office/powerpoint/2010/main" val="396685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A398E2-9251-4F0A-83EC-B91919805ECF}"/>
              </a:ext>
            </a:extLst>
          </p:cNvPr>
          <p:cNvSpPr>
            <a:spLocks noGrp="1"/>
          </p:cNvSpPr>
          <p:nvPr>
            <p:ph type="title"/>
          </p:nvPr>
        </p:nvSpPr>
        <p:spPr/>
        <p:txBody>
          <a:bodyPr/>
          <a:lstStyle/>
          <a:p>
            <a:r>
              <a:rPr lang="tr-TR" sz="4000" dirty="0"/>
              <a:t>İnsan Kaynakları Yönetiminde Aşamalar</a:t>
            </a:r>
          </a:p>
        </p:txBody>
      </p:sp>
      <p:sp>
        <p:nvSpPr>
          <p:cNvPr id="3" name="İçerik Yer Tutucusu 2">
            <a:extLst>
              <a:ext uri="{FF2B5EF4-FFF2-40B4-BE49-F238E27FC236}">
                <a16:creationId xmlns:a16="http://schemas.microsoft.com/office/drawing/2014/main" id="{F7AA1610-AF3A-45AE-A608-F083657FC4A3}"/>
              </a:ext>
            </a:extLst>
          </p:cNvPr>
          <p:cNvSpPr>
            <a:spLocks noGrp="1"/>
          </p:cNvSpPr>
          <p:nvPr>
            <p:ph idx="1"/>
          </p:nvPr>
        </p:nvSpPr>
        <p:spPr/>
        <p:txBody>
          <a:bodyPr/>
          <a:lstStyle/>
          <a:p>
            <a:endParaRPr lang="tr-TR" sz="2800" dirty="0"/>
          </a:p>
          <a:p>
            <a:r>
              <a:rPr lang="tr-TR" sz="2800" dirty="0"/>
              <a:t>Herhangi bir organizasyonda insan kaynakları yönetiminde yapılması gereken işlemleri on başlık altında özetleyebiliriz:</a:t>
            </a:r>
          </a:p>
          <a:p>
            <a:endParaRPr lang="tr-TR" sz="2800" dirty="0"/>
          </a:p>
        </p:txBody>
      </p:sp>
    </p:spTree>
    <p:extLst>
      <p:ext uri="{BB962C8B-B14F-4D97-AF65-F5344CB8AC3E}">
        <p14:creationId xmlns:p14="http://schemas.microsoft.com/office/powerpoint/2010/main" val="219500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59829"/>
            <a:ext cx="8229600" cy="5721499"/>
          </a:xfrm>
        </p:spPr>
        <p:txBody>
          <a:bodyPr/>
          <a:lstStyle/>
          <a:p>
            <a:pPr marL="514350" indent="-514350">
              <a:buFont typeface="+mj-lt"/>
              <a:buAutoNum type="arabicPeriod"/>
            </a:pPr>
            <a:r>
              <a:rPr lang="tr-TR" sz="2800" dirty="0"/>
              <a:t>İnsan Kaynaklarının Planlanması </a:t>
            </a:r>
          </a:p>
          <a:p>
            <a:pPr marL="514350" indent="-514350">
              <a:buFont typeface="+mj-lt"/>
              <a:buAutoNum type="arabicPeriod"/>
            </a:pPr>
            <a:r>
              <a:rPr lang="tr-TR" sz="2800" dirty="0"/>
              <a:t>İnsan kaynaklarının seçimi ve işe yerleştirilmesi</a:t>
            </a:r>
          </a:p>
          <a:p>
            <a:pPr marL="514350" indent="-514350">
              <a:buFont typeface="+mj-lt"/>
              <a:buAutoNum type="arabicPeriod"/>
            </a:pPr>
            <a:r>
              <a:rPr lang="tr-TR" sz="2800" dirty="0"/>
              <a:t>İnsan kaynaklarının geliştirilmesi</a:t>
            </a:r>
          </a:p>
          <a:p>
            <a:pPr marL="514350" indent="-514350">
              <a:buFont typeface="+mj-lt"/>
              <a:buAutoNum type="arabicPeriod"/>
            </a:pPr>
            <a:r>
              <a:rPr lang="tr-TR" sz="2800" dirty="0"/>
              <a:t>İnsan kaynaklarının motivasyonu</a:t>
            </a:r>
          </a:p>
          <a:p>
            <a:pPr marL="514350" indent="-514350">
              <a:buFont typeface="+mj-lt"/>
              <a:buAutoNum type="arabicPeriod"/>
            </a:pPr>
            <a:r>
              <a:rPr lang="tr-TR" sz="2800" dirty="0"/>
              <a:t>İnsan kaynaklarının yönetime katılımı</a:t>
            </a:r>
          </a:p>
          <a:p>
            <a:pPr marL="514350" indent="-514350">
              <a:buFont typeface="+mj-lt"/>
              <a:buAutoNum type="arabicPeriod"/>
            </a:pPr>
            <a:r>
              <a:rPr lang="tr-TR" sz="2800" dirty="0"/>
              <a:t>Performans değerlendirme ve ölçme</a:t>
            </a:r>
          </a:p>
          <a:p>
            <a:pPr marL="514350" indent="-514350">
              <a:buFont typeface="+mj-lt"/>
              <a:buAutoNum type="arabicPeriod"/>
            </a:pPr>
            <a:r>
              <a:rPr lang="tr-TR" sz="2800" dirty="0"/>
              <a:t>Stres yönetimi</a:t>
            </a:r>
          </a:p>
          <a:p>
            <a:pPr marL="514350" indent="-514350">
              <a:buFont typeface="+mj-lt"/>
              <a:buAutoNum type="arabicPeriod"/>
            </a:pPr>
            <a:r>
              <a:rPr lang="tr-TR" sz="2800" dirty="0"/>
              <a:t>Ücret yönetimi</a:t>
            </a:r>
          </a:p>
          <a:p>
            <a:pPr marL="514350" indent="-514350">
              <a:buFont typeface="+mj-lt"/>
              <a:buAutoNum type="arabicPeriod"/>
            </a:pPr>
            <a:r>
              <a:rPr lang="tr-TR" sz="2800" dirty="0"/>
              <a:t>Çalışma ilişkilerinin düzenlenmesi</a:t>
            </a:r>
          </a:p>
          <a:p>
            <a:pPr marL="514350" indent="-514350">
              <a:buFont typeface="+mj-lt"/>
              <a:buAutoNum type="arabicPeriod"/>
            </a:pPr>
            <a:r>
              <a:rPr lang="tr-TR" sz="2800" dirty="0"/>
              <a:t>İşten ayrılanların düzenlenmesi</a:t>
            </a:r>
          </a:p>
          <a:p>
            <a:pPr marL="514350" indent="-514350">
              <a:buFont typeface="+mj-lt"/>
              <a:buAutoNum type="arabicPeriod"/>
            </a:pPr>
            <a:endParaRPr lang="tr-TR" sz="2800" dirty="0"/>
          </a:p>
        </p:txBody>
      </p:sp>
    </p:spTree>
    <p:extLst>
      <p:ext uri="{BB962C8B-B14F-4D97-AF65-F5344CB8AC3E}">
        <p14:creationId xmlns:p14="http://schemas.microsoft.com/office/powerpoint/2010/main" val="382891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İnsan Kaynakları Yönetiminin İlkeleri</a:t>
            </a:r>
          </a:p>
        </p:txBody>
      </p:sp>
      <p:sp>
        <p:nvSpPr>
          <p:cNvPr id="3" name="İçerik Yer Tutucusu 2"/>
          <p:cNvSpPr>
            <a:spLocks noGrp="1"/>
          </p:cNvSpPr>
          <p:nvPr>
            <p:ph idx="1"/>
          </p:nvPr>
        </p:nvSpPr>
        <p:spPr>
          <a:xfrm>
            <a:off x="457200" y="2248273"/>
            <a:ext cx="8229600" cy="2260847"/>
          </a:xfrm>
        </p:spPr>
        <p:txBody>
          <a:bodyPr numCol="2"/>
          <a:lstStyle/>
          <a:p>
            <a:r>
              <a:rPr lang="tr-TR" sz="2800" dirty="0"/>
              <a:t>Saygı ilkesi</a:t>
            </a:r>
          </a:p>
          <a:p>
            <a:r>
              <a:rPr lang="tr-TR" sz="2800" dirty="0"/>
              <a:t>Gizlilik ilkesi</a:t>
            </a:r>
          </a:p>
          <a:p>
            <a:r>
              <a:rPr lang="tr-TR" sz="2800" dirty="0"/>
              <a:t>Açıklık ilkesi</a:t>
            </a:r>
          </a:p>
          <a:p>
            <a:r>
              <a:rPr lang="tr-TR" sz="2800" dirty="0"/>
              <a:t>Bilimsellik ilkesi</a:t>
            </a:r>
          </a:p>
          <a:p>
            <a:r>
              <a:rPr lang="tr-TR" sz="2800" dirty="0"/>
              <a:t>Yeterlik ilkesi</a:t>
            </a:r>
          </a:p>
          <a:p>
            <a:r>
              <a:rPr lang="tr-TR" sz="2800" dirty="0"/>
              <a:t>Kariyer ilkesi</a:t>
            </a:r>
          </a:p>
          <a:p>
            <a:r>
              <a:rPr lang="tr-TR" sz="2800" dirty="0"/>
              <a:t>Eşitlik ilkesi </a:t>
            </a:r>
          </a:p>
          <a:p>
            <a:r>
              <a:rPr lang="tr-TR" sz="2800" dirty="0"/>
              <a:t>Güvence ilkesi</a:t>
            </a:r>
          </a:p>
          <a:p>
            <a:r>
              <a:rPr lang="tr-TR" sz="2800" dirty="0"/>
              <a:t>Tarafsızlık ilkesi</a:t>
            </a:r>
          </a:p>
          <a:p>
            <a:r>
              <a:rPr lang="tr-TR" sz="2800" dirty="0"/>
              <a:t>Disiplin ilkesi</a:t>
            </a:r>
          </a:p>
        </p:txBody>
      </p:sp>
    </p:spTree>
    <p:extLst>
      <p:ext uri="{BB962C8B-B14F-4D97-AF65-F5344CB8AC3E}">
        <p14:creationId xmlns:p14="http://schemas.microsoft.com/office/powerpoint/2010/main" val="2265477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Saygı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r>
              <a:rPr lang="tr-TR" sz="2400" dirty="0"/>
              <a:t>İşe alım sırasında adaylarla yapılacak mülakattan ve değerlendirme aşamasına, eğitim faaliyetlerinden terfilere kadar tüm aşamalarda insana saygı unsurunun mutlaka göz önünde bulundurulması gerekmektedir. </a:t>
            </a:r>
          </a:p>
          <a:p>
            <a:pPr>
              <a:spcBef>
                <a:spcPts val="0"/>
              </a:spcBef>
              <a:spcAft>
                <a:spcPts val="600"/>
              </a:spcAft>
            </a:pPr>
            <a:r>
              <a:rPr lang="tr-TR" sz="2400" dirty="0"/>
              <a:t>İnsana saygı sadece organizasyona katılanlara ilgili de değildir. İnsan unsurunu, işe başvuran ya da başvurmayı düşünen potansiyel adayları, işe başvuran ancak seçilemeyenleri, organizasyonun insan kaynaklarıyla ilgilenenleri, bilgi almak isteyenleri, müşterileri, vatandaşları da kapsayan geniş bir perspektifle değerlendirmek  gerekmektedir.</a:t>
            </a:r>
          </a:p>
          <a:p>
            <a:pPr>
              <a:spcBef>
                <a:spcPts val="0"/>
              </a:spcBef>
              <a:spcAft>
                <a:spcPts val="600"/>
              </a:spcAft>
            </a:pPr>
            <a:endParaRPr lang="tr-TR" sz="2400" dirty="0"/>
          </a:p>
        </p:txBody>
      </p:sp>
    </p:spTree>
    <p:extLst>
      <p:ext uri="{BB962C8B-B14F-4D97-AF65-F5344CB8AC3E}">
        <p14:creationId xmlns:p14="http://schemas.microsoft.com/office/powerpoint/2010/main" val="1592769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27584" y="1988840"/>
            <a:ext cx="7416824" cy="1815882"/>
          </a:xfrm>
          <a:prstGeom prst="rect">
            <a:avLst/>
          </a:prstGeom>
        </p:spPr>
        <p:txBody>
          <a:bodyPr wrap="square">
            <a:spAutoFit/>
          </a:bodyPr>
          <a:lstStyle/>
          <a:p>
            <a:pPr algn="ctr"/>
            <a:r>
              <a:rPr lang="tr-TR" sz="2800" b="1" dirty="0"/>
              <a:t>İnsan kaynakları yönetiminde yapılan çalışmalar tamamen insana yöneliktir. </a:t>
            </a:r>
          </a:p>
          <a:p>
            <a:pPr algn="ctr"/>
            <a:endParaRPr lang="tr-TR" sz="2800" b="1" dirty="0"/>
          </a:p>
          <a:p>
            <a:pPr algn="ctr"/>
            <a:r>
              <a:rPr lang="tr-TR" sz="2800" b="1" dirty="0"/>
              <a:t>Hatta </a:t>
            </a:r>
            <a:r>
              <a:rPr lang="tr-TR" sz="2800" b="1" dirty="0" err="1"/>
              <a:t>İKY’nin</a:t>
            </a:r>
            <a:r>
              <a:rPr lang="tr-TR" sz="2800" b="1" dirty="0"/>
              <a:t> var olma nedeni insandır. </a:t>
            </a:r>
          </a:p>
        </p:txBody>
      </p:sp>
    </p:spTree>
    <p:extLst>
      <p:ext uri="{BB962C8B-B14F-4D97-AF65-F5344CB8AC3E}">
        <p14:creationId xmlns:p14="http://schemas.microsoft.com/office/powerpoint/2010/main" val="238709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Gizlilik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800" dirty="0"/>
          </a:p>
          <a:p>
            <a:pPr>
              <a:spcBef>
                <a:spcPts val="0"/>
              </a:spcBef>
              <a:spcAft>
                <a:spcPts val="600"/>
              </a:spcAft>
            </a:pPr>
            <a:r>
              <a:rPr lang="tr-TR" sz="2800" dirty="0"/>
              <a:t>Çalışanın özel bilgileri, sicil dosyaları, performans değerlemeleri, disiplin cezaları kişiye özel olarak gizli tutulmalı, diğer çalışanlar ve şirket dışı başka kişiler ile paylaşılmamalıdır.</a:t>
            </a:r>
          </a:p>
        </p:txBody>
      </p:sp>
    </p:spTree>
    <p:extLst>
      <p:ext uri="{BB962C8B-B14F-4D97-AF65-F5344CB8AC3E}">
        <p14:creationId xmlns:p14="http://schemas.microsoft.com/office/powerpoint/2010/main" val="137837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tr-TR" sz="3200" b="1" dirty="0"/>
              <a:t>Açıklık ilkesi</a:t>
            </a:r>
          </a:p>
        </p:txBody>
      </p:sp>
      <p:sp>
        <p:nvSpPr>
          <p:cNvPr id="3" name="İçerik Yer Tutucusu 2"/>
          <p:cNvSpPr>
            <a:spLocks noGrp="1"/>
          </p:cNvSpPr>
          <p:nvPr>
            <p:ph idx="1"/>
          </p:nvPr>
        </p:nvSpPr>
        <p:spPr>
          <a:xfrm>
            <a:off x="457200" y="1196752"/>
            <a:ext cx="8229600" cy="4525963"/>
          </a:xfrm>
        </p:spPr>
        <p:txBody>
          <a:bodyPr/>
          <a:lstStyle/>
          <a:p>
            <a:pPr>
              <a:spcBef>
                <a:spcPts val="0"/>
              </a:spcBef>
              <a:spcAft>
                <a:spcPts val="600"/>
              </a:spcAft>
            </a:pPr>
            <a:endParaRPr lang="tr-TR" sz="2800" dirty="0"/>
          </a:p>
          <a:p>
            <a:pPr>
              <a:spcBef>
                <a:spcPts val="0"/>
              </a:spcBef>
              <a:spcAft>
                <a:spcPts val="600"/>
              </a:spcAft>
            </a:pPr>
            <a:r>
              <a:rPr lang="tr-TR" sz="2800" dirty="0"/>
              <a:t>İşletmelerde çalışanlar günümüzde sadece kendilerine verilen görevleri yerine getiren bireyler olmaktan çıkmış örgütsel amaçların belirlenmesi, işin yapılma biçimi ve sonuçlarına ilişkin bilgileri de talep eder duruma gelmiştir.</a:t>
            </a:r>
          </a:p>
          <a:p>
            <a:pPr>
              <a:spcBef>
                <a:spcPts val="0"/>
              </a:spcBef>
              <a:spcAft>
                <a:spcPts val="600"/>
              </a:spcAft>
            </a:pPr>
            <a:r>
              <a:rPr lang="tr-TR" sz="2800" dirty="0"/>
              <a:t>İşletme, çalışanların bu taleplerini karşılayabilmek amacıyla açıklık ilkesi doğrultusunda yazılı ve sözlü açıklamalar yapar.</a:t>
            </a:r>
          </a:p>
        </p:txBody>
      </p:sp>
    </p:spTree>
    <p:extLst>
      <p:ext uri="{BB962C8B-B14F-4D97-AF65-F5344CB8AC3E}">
        <p14:creationId xmlns:p14="http://schemas.microsoft.com/office/powerpoint/2010/main" val="1545159810"/>
      </p:ext>
    </p:extLst>
  </p:cSld>
  <p:clrMapOvr>
    <a:masterClrMapping/>
  </p:clrMapOvr>
</p:sld>
</file>

<file path=ppt/theme/theme1.xml><?xml version="1.0" encoding="utf-8"?>
<a:theme xmlns:a="http://schemas.openxmlformats.org/drawingml/2006/main" name="sunum_sablon (1)">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sunum_sablon (1)</Template>
  <TotalTime>12</TotalTime>
  <Words>892</Words>
  <Application>Microsoft Office PowerPoint</Application>
  <PresentationFormat>Ekran Gösterisi (4:3)</PresentationFormat>
  <Paragraphs>107</Paragraphs>
  <Slides>23</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23</vt:i4>
      </vt:variant>
    </vt:vector>
  </HeadingPairs>
  <TitlesOfParts>
    <vt:vector size="25" baseType="lpstr">
      <vt:lpstr>Arial</vt:lpstr>
      <vt:lpstr>sunum_sablon (1)</vt:lpstr>
      <vt:lpstr>PowerPoint Sunusu</vt:lpstr>
      <vt:lpstr>İnsan Kaynakları Yönetiminde Aşamalar</vt:lpstr>
      <vt:lpstr>İnsan Kaynakları Yönetiminde Aşamalar</vt:lpstr>
      <vt:lpstr>PowerPoint Sunusu</vt:lpstr>
      <vt:lpstr>İnsan Kaynakları Yönetiminin İlkeleri</vt:lpstr>
      <vt:lpstr>Saygı ilkesi</vt:lpstr>
      <vt:lpstr>PowerPoint Sunusu</vt:lpstr>
      <vt:lpstr>Gizlilik ilkesi</vt:lpstr>
      <vt:lpstr>Açıklık ilkesi</vt:lpstr>
      <vt:lpstr>Bilimsellik ilkesi</vt:lpstr>
      <vt:lpstr>Yeterlik ilkesi</vt:lpstr>
      <vt:lpstr>Kariyer ilkesi</vt:lpstr>
      <vt:lpstr>Eşitlik ilkesi </vt:lpstr>
      <vt:lpstr>Güvence ilkesi</vt:lpstr>
      <vt:lpstr>Tarafsızlık ilkesi</vt:lpstr>
      <vt:lpstr>Disiplin ilkesi</vt:lpstr>
      <vt:lpstr>Yetki ve Sorumluluk</vt:lpstr>
      <vt:lpstr>Üç tür yetki vardır:</vt:lpstr>
      <vt:lpstr>Yetki Devri</vt:lpstr>
      <vt:lpstr>Başarılı Bir Yetki Devri İçin:</vt:lpstr>
      <vt:lpstr>Sorumluluk</vt:lpstr>
      <vt:lpstr>İKYde Verimlilik ve Etkinlik Faktörleri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DERYA KABASAKAL</dc:creator>
  <cp:lastModifiedBy>DERYA</cp:lastModifiedBy>
  <cp:revision>5</cp:revision>
  <cp:lastPrinted>1601-01-01T00:00:00Z</cp:lastPrinted>
  <dcterms:created xsi:type="dcterms:W3CDTF">2020-01-16T20:40:47Z</dcterms:created>
  <dcterms:modified xsi:type="dcterms:W3CDTF">2024-04-18T05:53:22Z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